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87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27" autoAdjust="0"/>
  </p:normalViewPr>
  <p:slideViewPr>
    <p:cSldViewPr snapToGrid="0">
      <p:cViewPr>
        <p:scale>
          <a:sx n="70" d="100"/>
          <a:sy n="70" d="100"/>
        </p:scale>
        <p:origin x="1872" y="-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customXml" Target="../customXml/item3.xml" Id="rId3" /><Relationship Type="http://schemas.openxmlformats.org/officeDocument/2006/relationships/presProps" Target="presProps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notesMaster" Target="notesMasters/notesMaster1.xml" Id="rId6" /><Relationship Type="http://schemas.openxmlformats.org/officeDocument/2006/relationships/slide" Target="slides/slide1.xml" Id="rId5" /><Relationship Type="http://schemas.openxmlformats.org/officeDocument/2006/relationships/tableStyles" Target="tableStyles.xml" Id="rId10" /><Relationship Type="http://schemas.openxmlformats.org/officeDocument/2006/relationships/slideMaster" Target="slideMasters/slideMaster1.xml" Id="rId4" /><Relationship Type="http://schemas.openxmlformats.org/officeDocument/2006/relationships/theme" Target="theme/theme1.xml" Id="rId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DBB2D-9265-4042-8E17-2B3D12C54242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6F59E-2B01-487D-9854-55FBFFED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7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2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56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38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05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4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3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9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7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6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B631-5426-4A04-A534-1579F53CE789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170F1-F5F2-451F-A395-D026A294D99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2" y="229706"/>
            <a:ext cx="1873126" cy="68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2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A9D501-1439-E3C3-C213-B016C6FBF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84141"/>
              </p:ext>
            </p:extLst>
          </p:nvPr>
        </p:nvGraphicFramePr>
        <p:xfrm>
          <a:off x="177318" y="5875068"/>
          <a:ext cx="6536685" cy="3975812"/>
        </p:xfrm>
        <a:graphic>
          <a:graphicData uri="http://schemas.openxmlformats.org/drawingml/2006/table">
            <a:tbl>
              <a:tblPr firstRow="1" firstCol="1" bandRow="1"/>
              <a:tblGrid>
                <a:gridCol w="92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2308613085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44107881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2493197835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337164996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1063290283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1155393054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3246330474"/>
                    </a:ext>
                  </a:extLst>
                </a:gridCol>
                <a:gridCol w="571315">
                  <a:extLst>
                    <a:ext uri="{9D8B030D-6E8A-4147-A177-3AD203B41FA5}">
                      <a16:colId xmlns:a16="http://schemas.microsoft.com/office/drawing/2014/main" val="1970118331"/>
                    </a:ext>
                  </a:extLst>
                </a:gridCol>
              </a:tblGrid>
              <a:tr h="221548">
                <a:tc rowSpan="2"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Thameside Primary</a:t>
                      </a:r>
                      <a:r>
                        <a:rPr lang="en-GB" sz="12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School KS2</a:t>
                      </a:r>
                      <a:endParaRPr lang="en-GB" sz="1200" b="1" dirty="0">
                        <a:effectLst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2019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2020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2021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2022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2023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66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National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16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Expect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ed Standard</a:t>
                      </a: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Read, Write &amp; Maths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63%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68%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62%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44%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50%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44%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548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Progress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 Score</a:t>
                      </a:r>
                      <a:endParaRPr lang="en-GB" sz="1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Reading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+1.2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+0.9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-0.7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-1.1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-3.2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5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Writing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+1.5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-1.0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+0.8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+0.2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+0.1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5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Mathematics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+1.7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+0.6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+0.5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-1.2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-2.3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5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Average Scaled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 Score</a:t>
                      </a:r>
                      <a:endParaRPr lang="en-GB" sz="1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Reading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102.8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103.9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103.4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102.7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101.3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54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Mathematics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104.4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104.4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103.7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101.4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101.5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54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GPS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105.6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105.7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104.4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103.8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101.5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548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Expected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 Standard</a:t>
                      </a:r>
                      <a:endParaRPr lang="en-GB" sz="1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Reading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65%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81%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75%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63%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63%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55%</a:t>
                      </a:r>
                      <a:endParaRPr lang="en-GB" sz="1000" b="1" i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5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Writing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72%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68%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69%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65%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66%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65%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5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Mathematics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76%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76%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75%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60%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62%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56%</a:t>
                      </a:r>
                      <a:endParaRPr lang="en-GB" sz="1000" b="1" i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58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Higher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 Standard (GDS  in Writing)</a:t>
                      </a:r>
                      <a:endParaRPr lang="en-GB" sz="1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Reading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23%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22%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17%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20%</a:t>
                      </a:r>
                      <a:endParaRPr lang="en-GB" sz="1000" b="1" i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25%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19%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29%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Writing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13%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6%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3%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11%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10%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14%</a:t>
                      </a:r>
                      <a:endParaRPr lang="en-GB" sz="1000" b="1" i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4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Mathematics</a:t>
                      </a:r>
                      <a:endParaRPr lang="en-GB" sz="1000" b="1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27%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22%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5%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11%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12%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19%</a:t>
                      </a:r>
                      <a:endParaRPr lang="en-GB" sz="1000" b="1" i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42206" marR="42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7C78A3-12E8-54D5-E484-5BE780D94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48843"/>
              </p:ext>
            </p:extLst>
          </p:nvPr>
        </p:nvGraphicFramePr>
        <p:xfrm>
          <a:off x="181207" y="1245612"/>
          <a:ext cx="6536682" cy="4483198"/>
        </p:xfrm>
        <a:graphic>
          <a:graphicData uri="http://schemas.openxmlformats.org/drawingml/2006/table">
            <a:tbl>
              <a:tblPr firstRow="1" firstCol="1" bandRow="1"/>
              <a:tblGrid>
                <a:gridCol w="78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71">
                  <a:extLst>
                    <a:ext uri="{9D8B030D-6E8A-4147-A177-3AD203B41FA5}">
                      <a16:colId xmlns:a16="http://schemas.microsoft.com/office/drawing/2014/main" val="2896104413"/>
                    </a:ext>
                  </a:extLst>
                </a:gridCol>
                <a:gridCol w="1056017">
                  <a:extLst>
                    <a:ext uri="{9D8B030D-6E8A-4147-A177-3AD203B41FA5}">
                      <a16:colId xmlns:a16="http://schemas.microsoft.com/office/drawing/2014/main" val="1607527326"/>
                    </a:ext>
                  </a:extLst>
                </a:gridCol>
                <a:gridCol w="451798">
                  <a:extLst>
                    <a:ext uri="{9D8B030D-6E8A-4147-A177-3AD203B41FA5}">
                      <a16:colId xmlns:a16="http://schemas.microsoft.com/office/drawing/2014/main" val="173179507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3849515668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845507358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3612775790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3811266867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2060178944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3381637114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1919586167"/>
                    </a:ext>
                  </a:extLst>
                </a:gridCol>
              </a:tblGrid>
              <a:tr h="174289">
                <a:tc rowSpan="2"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Thameside Primary</a:t>
                      </a:r>
                      <a:r>
                        <a:rPr lang="en-GB" sz="12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School KS1 &amp; EYFS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2019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2020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2021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2022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2023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2024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9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Target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Result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National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Target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79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EYFS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% At least Expected</a:t>
                      </a:r>
                      <a:endParaRPr lang="en-GB" sz="10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Comprehension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Comprehension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63%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72%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85%</a:t>
                      </a:r>
                      <a:endParaRPr lang="en-GB" sz="1000" b="1" i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7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Word Reading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Word Reading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Arial"/>
                          <a:cs typeface="Arial"/>
                        </a:rPr>
                        <a:t>65%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74%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033064"/>
                  </a:ext>
                </a:extLst>
              </a:tr>
              <a:tr h="26179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Writing</a:t>
                      </a:r>
                      <a:endParaRPr lang="en-GB" dirty="0">
                        <a:latin typeface="Arial"/>
                        <a:cs typeface="Arial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Writing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62%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/>
                          <a:cs typeface="Arial"/>
                        </a:rPr>
                        <a:t>65%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71%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79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>
                          <a:latin typeface="Arial"/>
                          <a:cs typeface="Arial"/>
                        </a:rPr>
                        <a:t>Number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Maths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66%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Arial"/>
                          <a:cs typeface="Arial"/>
                        </a:rPr>
                        <a:t>70%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81%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79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>
                          <a:latin typeface="Arial"/>
                          <a:cs typeface="Arial"/>
                        </a:rPr>
                        <a:t>Patterns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Arial"/>
                          <a:cs typeface="Arial"/>
                        </a:rPr>
                        <a:t>70%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79%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84048"/>
                  </a:ext>
                </a:extLst>
              </a:tr>
              <a:tr h="3448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Year R % Good Level of Development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48%</a:t>
                      </a:r>
                      <a:endParaRPr lang="en-GB" sz="1000" b="1" i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67%</a:t>
                      </a:r>
                      <a:endParaRPr lang="en-GB" sz="1000" b="1" i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Year 1 % passed phonics check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61%</a:t>
                      </a:r>
                      <a:endParaRPr lang="en-GB" sz="1000" b="1" i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69%</a:t>
                      </a:r>
                      <a:endParaRPr lang="en-GB" sz="1000" b="1" i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1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Year 2 total % passed phonics check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86%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82%</a:t>
                      </a:r>
                      <a:endParaRPr lang="en-GB" sz="1000" b="1" i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83%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85%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792">
                <a:tc rowSpan="3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KS1 % Meeting Expected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Standard</a:t>
                      </a:r>
                      <a:endParaRPr lang="en-GB" sz="10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Reading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73%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59%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49%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76%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79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Writing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47%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47%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40%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55%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77%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9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Mathematics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74%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59%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53%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56%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792">
                <a:tc rowSpan="3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KS1 % Greater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Depth Than</a:t>
                      </a: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Expected</a:t>
                      </a:r>
                      <a:r>
                        <a:rPr lang="en-GB" sz="1000" b="1" baseline="0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 Standard</a:t>
                      </a:r>
                      <a:endParaRPr lang="en-GB" sz="10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Reading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lang="en-GB" sz="1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lang="en-GB" sz="1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179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Writing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8%</a:t>
                      </a:r>
                      <a:endParaRPr lang="en-GB" sz="1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lang="en-GB" sz="1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79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Mathematics</a:t>
                      </a:r>
                    </a:p>
                  </a:txBody>
                  <a:tcPr marL="65306" marR="653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8%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lang="en-GB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lang="en-GB" sz="1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lang="en-GB" sz="1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30" marR="42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E6662A-77A4-7E6F-4CF1-3F9325631A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50" y="55120"/>
            <a:ext cx="736500" cy="877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1B7D7E-E7F3-B737-6B80-CC10A2594371}"/>
              </a:ext>
            </a:extLst>
          </p:cNvPr>
          <p:cNvSpPr txBox="1"/>
          <p:nvPr/>
        </p:nvSpPr>
        <p:spPr>
          <a:xfrm>
            <a:off x="4716379" y="389419"/>
            <a:ext cx="194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Autumn 2023</a:t>
            </a:r>
          </a:p>
        </p:txBody>
      </p:sp>
    </p:spTree>
    <p:extLst>
      <p:ext uri="{BB962C8B-B14F-4D97-AF65-F5344CB8AC3E}">
        <p14:creationId xmlns:p14="http://schemas.microsoft.com/office/powerpoint/2010/main" val="3516263328"/>
      </p:ext>
    </p:extLst>
  </p:cSld>
  <p:clrMapOvr>
    <a:masterClrMapping/>
  </p:clrMapOvr>
</p:sld>
</file>

<file path=ppt/theme/theme1.xml><?xml version="1.0" encoding="utf-8"?>
<a:theme xmlns:a="http://schemas.openxmlformats.org/drawingml/2006/main" name="Osborne A4 Portrait">
  <a:themeElements>
    <a:clrScheme name="Osborne">
      <a:dk1>
        <a:sysClr val="windowText" lastClr="000000"/>
      </a:dk1>
      <a:lt1>
        <a:sysClr val="window" lastClr="FFFFFF"/>
      </a:lt1>
      <a:dk2>
        <a:srgbClr val="3C3C3C"/>
      </a:dk2>
      <a:lt2>
        <a:srgbClr val="878787"/>
      </a:lt2>
      <a:accent1>
        <a:srgbClr val="64C2C8"/>
      </a:accent1>
      <a:accent2>
        <a:srgbClr val="FF8300"/>
      </a:accent2>
      <a:accent3>
        <a:srgbClr val="D13579"/>
      </a:accent3>
      <a:accent4>
        <a:srgbClr val="93C462"/>
      </a:accent4>
      <a:accent5>
        <a:srgbClr val="7687C3"/>
      </a:accent5>
      <a:accent6>
        <a:srgbClr val="DADADA"/>
      </a:accent6>
      <a:hlink>
        <a:srgbClr val="3C3C3C"/>
      </a:hlink>
      <a:folHlink>
        <a:srgbClr val="3C3C3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08ab4e-c059-4209-9d41-07356b957309" xsi:nil="true"/>
    <lcf76f155ced4ddcb4097134ff3c332f xmlns="48f06c27-6847-4541-91ef-d0d700bd71a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90A04C696124E84B51138F663B7E7" ma:contentTypeVersion="17" ma:contentTypeDescription="Create a new document." ma:contentTypeScope="" ma:versionID="29cdd468ca17816291dc5edf743332c7">
  <xsd:schema xmlns:xsd="http://www.w3.org/2001/XMLSchema" xmlns:xs="http://www.w3.org/2001/XMLSchema" xmlns:p="http://schemas.microsoft.com/office/2006/metadata/properties" xmlns:ns2="48f06c27-6847-4541-91ef-d0d700bd71ac" xmlns:ns3="8908ab4e-c059-4209-9d41-07356b957309" targetNamespace="http://schemas.microsoft.com/office/2006/metadata/properties" ma:root="true" ma:fieldsID="924e05ad3c730a14fe49323797c29a61" ns2:_="" ns3:_="">
    <xsd:import namespace="48f06c27-6847-4541-91ef-d0d700bd71ac"/>
    <xsd:import namespace="8908ab4e-c059-4209-9d41-07356b9573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06c27-6847-4541-91ef-d0d700bd71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d4fafe4-568b-4b7e-8181-056ec75cd5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08ab4e-c059-4209-9d41-07356b95730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ecf9736-419a-4570-bae2-ab8d31f524fa}" ma:internalName="TaxCatchAll" ma:showField="CatchAllData" ma:web="8908ab4e-c059-4209-9d41-07356b9573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E4FF3C-E8A2-4803-B281-D9E6960C04E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097f6605-a162-4893-ac11-21afdc93c2da"/>
    <ds:schemaRef ds:uri="http://schemas.openxmlformats.org/package/2006/metadata/core-properties"/>
    <ds:schemaRef ds:uri="5fe46dbf-e9da-4e82-8842-33c630cfc4d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8C527-D377-4970-B7DC-34937E5AC0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FEE3B-C9DD-441E-BF2E-0AF54D54F006}"/>
</file>

<file path=docProps/app.xml><?xml version="1.0" encoding="utf-8"?>
<Properties xmlns="http://schemas.openxmlformats.org/officeDocument/2006/extended-properties" xmlns:vt="http://schemas.openxmlformats.org/officeDocument/2006/docPropsVTypes">
  <Template>Osborne A4 Portrait</Template>
  <TotalTime>12369</TotalTime>
  <Words>477</Words>
  <Application>Microsoft Office PowerPoint</Application>
  <PresentationFormat>A4 Paper (210x297 mm)</PresentationFormat>
  <Paragraphs>252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Osborne A4 Portrait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Bray</dc:creator>
  <cp:lastModifiedBy>A Bray</cp:lastModifiedBy>
  <cp:revision>168</cp:revision>
  <cp:lastPrinted>2019-11-11T07:30:47Z</cp:lastPrinted>
  <dcterms:created xsi:type="dcterms:W3CDTF">2018-07-10T10:16:36Z</dcterms:created>
  <dcterms:modified xsi:type="dcterms:W3CDTF">2023-10-06T11:02:35Z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0x01010059A90A04C696124E84B51138F663B7E7</vt:lpwstr>
  </property>
</Properties>
</file>